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omputer Says No" charset="1" panose="00000400000000000000"/>
      <p:regular r:id="rId15"/>
    </p:embeddedFont>
    <p:embeddedFont>
      <p:font typeface="Poppins Bold" charset="1" panose="00000800000000000000"/>
      <p:regular r:id="rId16"/>
    </p:embeddedFont>
    <p:embeddedFont>
      <p:font typeface="Canva Sans Bold" charset="1" panose="020B0803030501040103"/>
      <p:regular r:id="rId17"/>
    </p:embeddedFont>
    <p:embeddedFont>
      <p:font typeface="Poppins Light" charset="1" panose="00000400000000000000"/>
      <p:regular r:id="rId18"/>
    </p:embeddedFont>
    <p:embeddedFont>
      <p:font typeface="Poppins Medium" charset="1" panose="00000600000000000000"/>
      <p:regular r:id="rId19"/>
    </p:embeddedFont>
    <p:embeddedFont>
      <p:font typeface="Dynamo Bold" charset="1" panose="020B050402020A080404"/>
      <p:regular r:id="rId20"/>
    </p:embeddedFont>
    <p:embeddedFont>
      <p:font typeface="Dynamo Condensed Bold" charset="1" panose="020B080402020A0604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24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gif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4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.pn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2" Target="../media/image2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54745" y="-626947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67575" y="1096331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69"/>
                </a:lnTo>
                <a:lnTo>
                  <a:pt x="0" y="4047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86667" y="4816499"/>
            <a:ext cx="9067427" cy="5633139"/>
          </a:xfrm>
          <a:custGeom>
            <a:avLst/>
            <a:gdLst/>
            <a:ahLst/>
            <a:cxnLst/>
            <a:rect r="r" b="b" t="t" l="l"/>
            <a:pathLst>
              <a:path h="5633139" w="9067427">
                <a:moveTo>
                  <a:pt x="0" y="0"/>
                </a:moveTo>
                <a:lnTo>
                  <a:pt x="9067427" y="0"/>
                </a:lnTo>
                <a:lnTo>
                  <a:pt x="9067427" y="5633139"/>
                </a:lnTo>
                <a:lnTo>
                  <a:pt x="0" y="5633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086600" y="452672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80608" y="6045060"/>
            <a:ext cx="4973934" cy="4114800"/>
          </a:xfrm>
          <a:custGeom>
            <a:avLst/>
            <a:gdLst/>
            <a:ahLst/>
            <a:cxnLst/>
            <a:rect r="r" b="b" t="t" l="l"/>
            <a:pathLst>
              <a:path h="4114800" w="4973934">
                <a:moveTo>
                  <a:pt x="0" y="0"/>
                </a:moveTo>
                <a:lnTo>
                  <a:pt x="4973934" y="0"/>
                </a:lnTo>
                <a:lnTo>
                  <a:pt x="49739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41628" y="1405882"/>
            <a:ext cx="14951146" cy="177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9000">
                <a:solidFill>
                  <a:srgbClr val="6866E1"/>
                </a:solidFill>
                <a:latin typeface="Computer Says No"/>
              </a:rPr>
              <a:t>OPTIMIZING RECRUITMENT STRATEGIES FOR TECH STARTUPS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53795" y="9498771"/>
            <a:ext cx="692681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866E1"/>
                </a:solidFill>
                <a:latin typeface="Poppins Bold"/>
              </a:rPr>
              <a:t>By Sneha Patil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3103" y="3126097"/>
            <a:ext cx="9371670" cy="579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8"/>
              </a:lnSpc>
            </a:pPr>
            <a:r>
              <a:rPr lang="en-US" sz="3427">
                <a:solidFill>
                  <a:srgbClr val="FFFFFF"/>
                </a:solidFill>
                <a:latin typeface="Canva Sans Bold"/>
              </a:rPr>
              <a:t>Leveraging Data Insights for Effective Hiring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21" y="3207168"/>
            <a:ext cx="17259248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261952" y="3853488"/>
            <a:ext cx="5356000" cy="2395593"/>
          </a:xfrm>
          <a:custGeom>
            <a:avLst/>
            <a:gdLst/>
            <a:ahLst/>
            <a:cxnLst/>
            <a:rect r="r" b="b" t="t" l="l"/>
            <a:pathLst>
              <a:path h="2395593" w="5356000">
                <a:moveTo>
                  <a:pt x="0" y="0"/>
                </a:moveTo>
                <a:lnTo>
                  <a:pt x="5355999" y="0"/>
                </a:lnTo>
                <a:lnTo>
                  <a:pt x="5355999" y="2395593"/>
                </a:lnTo>
                <a:lnTo>
                  <a:pt x="0" y="2395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82719" y="3808331"/>
            <a:ext cx="5356000" cy="2395593"/>
          </a:xfrm>
          <a:custGeom>
            <a:avLst/>
            <a:gdLst/>
            <a:ahLst/>
            <a:cxnLst/>
            <a:rect r="r" b="b" t="t" l="l"/>
            <a:pathLst>
              <a:path h="2395593" w="5356000">
                <a:moveTo>
                  <a:pt x="0" y="0"/>
                </a:moveTo>
                <a:lnTo>
                  <a:pt x="5356000" y="0"/>
                </a:lnTo>
                <a:lnTo>
                  <a:pt x="5356000" y="2395592"/>
                </a:lnTo>
                <a:lnTo>
                  <a:pt x="0" y="2395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61952" y="7019294"/>
            <a:ext cx="5356000" cy="2395593"/>
          </a:xfrm>
          <a:custGeom>
            <a:avLst/>
            <a:gdLst/>
            <a:ahLst/>
            <a:cxnLst/>
            <a:rect r="r" b="b" t="t" l="l"/>
            <a:pathLst>
              <a:path h="2395593" w="5356000">
                <a:moveTo>
                  <a:pt x="0" y="0"/>
                </a:moveTo>
                <a:lnTo>
                  <a:pt x="5355999" y="0"/>
                </a:lnTo>
                <a:lnTo>
                  <a:pt x="5355999" y="2395592"/>
                </a:lnTo>
                <a:lnTo>
                  <a:pt x="0" y="2395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1572" y="7044043"/>
            <a:ext cx="5155613" cy="2305965"/>
          </a:xfrm>
          <a:custGeom>
            <a:avLst/>
            <a:gdLst/>
            <a:ahLst/>
            <a:cxnLst/>
            <a:rect r="r" b="b" t="t" l="l"/>
            <a:pathLst>
              <a:path h="2305965" w="5155613">
                <a:moveTo>
                  <a:pt x="0" y="0"/>
                </a:moveTo>
                <a:lnTo>
                  <a:pt x="5155612" y="0"/>
                </a:lnTo>
                <a:lnTo>
                  <a:pt x="5155612" y="2305964"/>
                </a:lnTo>
                <a:lnTo>
                  <a:pt x="0" y="2305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2719" y="6954415"/>
            <a:ext cx="5356000" cy="2395593"/>
          </a:xfrm>
          <a:custGeom>
            <a:avLst/>
            <a:gdLst/>
            <a:ahLst/>
            <a:cxnLst/>
            <a:rect r="r" b="b" t="t" l="l"/>
            <a:pathLst>
              <a:path h="2395593" w="5356000">
                <a:moveTo>
                  <a:pt x="0" y="0"/>
                </a:moveTo>
                <a:lnTo>
                  <a:pt x="5356000" y="0"/>
                </a:lnTo>
                <a:lnTo>
                  <a:pt x="5356000" y="2395592"/>
                </a:lnTo>
                <a:lnTo>
                  <a:pt x="0" y="2395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864484" y="8696070"/>
            <a:ext cx="4423485" cy="1437633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0352953" y="7271088"/>
            <a:ext cx="1130031" cy="1130031"/>
          </a:xfrm>
          <a:custGeom>
            <a:avLst/>
            <a:gdLst/>
            <a:ahLst/>
            <a:cxnLst/>
            <a:rect r="r" b="b" t="t" l="l"/>
            <a:pathLst>
              <a:path h="1130031" w="1130031">
                <a:moveTo>
                  <a:pt x="0" y="0"/>
                </a:moveTo>
                <a:lnTo>
                  <a:pt x="1130031" y="0"/>
                </a:lnTo>
                <a:lnTo>
                  <a:pt x="1130031" y="1130031"/>
                </a:lnTo>
                <a:lnTo>
                  <a:pt x="0" y="11300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534353" y="3945704"/>
            <a:ext cx="1204366" cy="1197796"/>
          </a:xfrm>
          <a:custGeom>
            <a:avLst/>
            <a:gdLst/>
            <a:ahLst/>
            <a:cxnLst/>
            <a:rect r="r" b="b" t="t" l="l"/>
            <a:pathLst>
              <a:path h="1197796" w="1204366">
                <a:moveTo>
                  <a:pt x="0" y="0"/>
                </a:moveTo>
                <a:lnTo>
                  <a:pt x="1204366" y="0"/>
                </a:lnTo>
                <a:lnTo>
                  <a:pt x="1204366" y="1197796"/>
                </a:lnTo>
                <a:lnTo>
                  <a:pt x="0" y="1197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52953" y="3808331"/>
            <a:ext cx="1085539" cy="1067776"/>
          </a:xfrm>
          <a:custGeom>
            <a:avLst/>
            <a:gdLst/>
            <a:ahLst/>
            <a:cxnLst/>
            <a:rect r="r" b="b" t="t" l="l"/>
            <a:pathLst>
              <a:path h="1067776" w="1085539">
                <a:moveTo>
                  <a:pt x="0" y="0"/>
                </a:moveTo>
                <a:lnTo>
                  <a:pt x="1085539" y="0"/>
                </a:lnTo>
                <a:lnTo>
                  <a:pt x="1085539" y="1067776"/>
                </a:lnTo>
                <a:lnTo>
                  <a:pt x="0" y="1067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29778" y="6954415"/>
            <a:ext cx="820752" cy="1402995"/>
          </a:xfrm>
          <a:custGeom>
            <a:avLst/>
            <a:gdLst/>
            <a:ahLst/>
            <a:cxnLst/>
            <a:rect r="r" b="b" t="t" l="l"/>
            <a:pathLst>
              <a:path h="1402995" w="820752">
                <a:moveTo>
                  <a:pt x="0" y="0"/>
                </a:moveTo>
                <a:lnTo>
                  <a:pt x="820752" y="0"/>
                </a:lnTo>
                <a:lnTo>
                  <a:pt x="820752" y="1402995"/>
                </a:lnTo>
                <a:lnTo>
                  <a:pt x="0" y="14029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86402" y="7267092"/>
            <a:ext cx="2136109" cy="365809"/>
          </a:xfrm>
          <a:custGeom>
            <a:avLst/>
            <a:gdLst/>
            <a:ahLst/>
            <a:cxnLst/>
            <a:rect r="r" b="b" t="t" l="l"/>
            <a:pathLst>
              <a:path h="365809" w="2136109">
                <a:moveTo>
                  <a:pt x="0" y="0"/>
                </a:moveTo>
                <a:lnTo>
                  <a:pt x="2136108" y="0"/>
                </a:lnTo>
                <a:lnTo>
                  <a:pt x="2136108" y="365809"/>
                </a:lnTo>
                <a:lnTo>
                  <a:pt x="0" y="3658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78772" y="2084338"/>
            <a:ext cx="14044496" cy="110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Poppins Light"/>
              </a:rPr>
              <a:t>Analyzing Recruitment Sources and Strategies</a:t>
            </a:r>
          </a:p>
          <a:p>
            <a:pPr algn="l">
              <a:lnSpc>
                <a:spcPts val="292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65490" y="970798"/>
            <a:ext cx="16757021" cy="1479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34"/>
              </a:lnSpc>
              <a:spcBef>
                <a:spcPct val="0"/>
              </a:spcBef>
            </a:pPr>
            <a:r>
              <a:rPr lang="en-US" sz="13797">
                <a:solidFill>
                  <a:srgbClr val="6866E1"/>
                </a:solidFill>
                <a:latin typeface="Computer Says No"/>
              </a:rPr>
              <a:t>PROJECT SCOPE AND METHODOLOGY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41572" y="3828052"/>
            <a:ext cx="5014428" cy="2242817"/>
          </a:xfrm>
          <a:custGeom>
            <a:avLst/>
            <a:gdLst/>
            <a:ahLst/>
            <a:cxnLst/>
            <a:rect r="r" b="b" t="t" l="l"/>
            <a:pathLst>
              <a:path h="2242817" w="5014428">
                <a:moveTo>
                  <a:pt x="0" y="0"/>
                </a:moveTo>
                <a:lnTo>
                  <a:pt x="5014428" y="0"/>
                </a:lnTo>
                <a:lnTo>
                  <a:pt x="5014428" y="2242817"/>
                </a:lnTo>
                <a:lnTo>
                  <a:pt x="0" y="2242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0" y="1941710"/>
            <a:ext cx="2564655" cy="3562020"/>
          </a:xfrm>
          <a:custGeom>
            <a:avLst/>
            <a:gdLst/>
            <a:ahLst/>
            <a:cxnLst/>
            <a:rect r="r" b="b" t="t" l="l"/>
            <a:pathLst>
              <a:path h="3562020" w="2564655">
                <a:moveTo>
                  <a:pt x="0" y="0"/>
                </a:moveTo>
                <a:lnTo>
                  <a:pt x="2564655" y="0"/>
                </a:lnTo>
                <a:lnTo>
                  <a:pt x="2564655" y="3562020"/>
                </a:lnTo>
                <a:lnTo>
                  <a:pt x="0" y="356202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564655" y="4072932"/>
            <a:ext cx="4832640" cy="584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6"/>
              </a:lnSpc>
            </a:pPr>
            <a:r>
              <a:rPr lang="en-US" sz="3233">
                <a:solidFill>
                  <a:srgbClr val="FFFFFF"/>
                </a:solidFill>
                <a:latin typeface="Poppins Medium"/>
              </a:rPr>
              <a:t>Objective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31931" y="4939452"/>
            <a:ext cx="3334671" cy="915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3"/>
              </a:lnSpc>
            </a:pPr>
            <a:r>
              <a:rPr lang="en-US" sz="2588">
                <a:solidFill>
                  <a:srgbClr val="FFFFFF"/>
                </a:solidFill>
                <a:latin typeface="Poppins Light"/>
              </a:rPr>
              <a:t>Identify the Best Recruitment Source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61429" y="4182451"/>
            <a:ext cx="4832640" cy="584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6"/>
              </a:lnSpc>
            </a:pPr>
            <a:r>
              <a:rPr lang="en-US" sz="3233">
                <a:solidFill>
                  <a:srgbClr val="FFFFFF"/>
                </a:solidFill>
                <a:latin typeface="Poppins Medium"/>
              </a:rPr>
              <a:t>Methodology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89202" y="4784125"/>
            <a:ext cx="4493782" cy="137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3"/>
              </a:lnSpc>
            </a:pPr>
            <a:r>
              <a:rPr lang="en-US" sz="2588">
                <a:solidFill>
                  <a:srgbClr val="FFFFFF"/>
                </a:solidFill>
                <a:latin typeface="Poppins Light"/>
              </a:rPr>
              <a:t>Data analysis of candidate sources and recruitment strategies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35815" y="4182451"/>
            <a:ext cx="4832640" cy="584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6"/>
              </a:lnSpc>
            </a:pPr>
            <a:r>
              <a:rPr lang="en-US" sz="3233">
                <a:solidFill>
                  <a:srgbClr val="FFFFFF"/>
                </a:solidFill>
                <a:latin typeface="Poppins Medium"/>
              </a:rPr>
              <a:t>Approach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35815" y="4780944"/>
            <a:ext cx="4423485" cy="915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3"/>
              </a:lnSpc>
            </a:pPr>
            <a:r>
              <a:rPr lang="en-US" sz="2588">
                <a:solidFill>
                  <a:srgbClr val="FFFFFF"/>
                </a:solidFill>
                <a:latin typeface="Poppins Light"/>
              </a:rPr>
              <a:t>Utilized exploratory data analysis (EDA) techniques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746310" y="7265161"/>
            <a:ext cx="4832640" cy="584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6"/>
              </a:lnSpc>
            </a:pPr>
            <a:r>
              <a:rPr lang="en-US" sz="3233">
                <a:solidFill>
                  <a:srgbClr val="FFFFFF"/>
                </a:solidFill>
                <a:latin typeface="Poppins Medium"/>
              </a:rPr>
              <a:t>Tools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46310" y="7910114"/>
            <a:ext cx="4736674" cy="915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3"/>
              </a:lnSpc>
            </a:pPr>
            <a:r>
              <a:rPr lang="en-US" sz="2588">
                <a:solidFill>
                  <a:srgbClr val="FFFFFF"/>
                </a:solidFill>
                <a:latin typeface="Poppins Light"/>
              </a:rPr>
              <a:t>Python, </a:t>
            </a:r>
          </a:p>
          <a:p>
            <a:pPr algn="l">
              <a:lnSpc>
                <a:spcPts val="3623"/>
              </a:lnSpc>
            </a:pPr>
            <a:r>
              <a:rPr lang="en-US" sz="2588">
                <a:solidFill>
                  <a:srgbClr val="FFFFFF"/>
                </a:solidFill>
                <a:latin typeface="Poppins Light"/>
              </a:rPr>
              <a:t>Data Visualization Libraries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7890" y="7203381"/>
            <a:ext cx="4832640" cy="584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6"/>
              </a:lnSpc>
            </a:pPr>
            <a:r>
              <a:rPr lang="en-US" sz="3233">
                <a:solidFill>
                  <a:srgbClr val="FFFFFF"/>
                </a:solidFill>
                <a:latin typeface="Poppins Medium"/>
              </a:rPr>
              <a:t>Data Sources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7890" y="7848334"/>
            <a:ext cx="4832640" cy="137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3"/>
              </a:lnSpc>
            </a:pPr>
            <a:r>
              <a:rPr lang="en-US" sz="2588">
                <a:solidFill>
                  <a:srgbClr val="FFFFFF"/>
                </a:solidFill>
                <a:latin typeface="Poppins Light"/>
              </a:rPr>
              <a:t>Internal recruitment data and historical performance metrics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835815" y="7194523"/>
            <a:ext cx="4832640" cy="584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6"/>
              </a:lnSpc>
            </a:pPr>
            <a:r>
              <a:rPr lang="en-US" sz="3233">
                <a:solidFill>
                  <a:srgbClr val="FFFFFF"/>
                </a:solidFill>
                <a:latin typeface="Poppins Medium"/>
              </a:rPr>
              <a:t>Outcome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909850" y="7712477"/>
            <a:ext cx="4684570" cy="137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3"/>
              </a:lnSpc>
            </a:pPr>
            <a:r>
              <a:rPr lang="en-US" sz="2588">
                <a:solidFill>
                  <a:srgbClr val="FFFFFF"/>
                </a:solidFill>
                <a:latin typeface="Poppins Light"/>
              </a:rPr>
              <a:t>Insights to optimize recruitment efforts and improve hiring outcomes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15001" y="1529266"/>
            <a:ext cx="12257998" cy="750589"/>
            <a:chOff x="0" y="0"/>
            <a:chExt cx="3228444" cy="197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28444" cy="197686"/>
            </a:xfrm>
            <a:custGeom>
              <a:avLst/>
              <a:gdLst/>
              <a:ahLst/>
              <a:cxnLst/>
              <a:rect r="r" b="b" t="t" l="l"/>
              <a:pathLst>
                <a:path h="197686" w="3228444">
                  <a:moveTo>
                    <a:pt x="0" y="0"/>
                  </a:moveTo>
                  <a:lnTo>
                    <a:pt x="3228444" y="0"/>
                  </a:lnTo>
                  <a:lnTo>
                    <a:pt x="3228444" y="197686"/>
                  </a:lnTo>
                  <a:lnTo>
                    <a:pt x="0" y="1976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3228444" cy="311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192"/>
                </a:lnSpc>
                <a:spcBef>
                  <a:spcPct val="0"/>
                </a:spcBef>
              </a:pPr>
              <a:r>
                <a:rPr lang="en-US" sz="2588">
                  <a:solidFill>
                    <a:srgbClr val="FFFFFF"/>
                  </a:solidFill>
                  <a:latin typeface="Poppins Light"/>
                </a:rPr>
                <a:t>Understanding Sales Performance and Attrition Rates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86900" y="2279855"/>
            <a:ext cx="12714201" cy="8007145"/>
          </a:xfrm>
          <a:custGeom>
            <a:avLst/>
            <a:gdLst/>
            <a:ahLst/>
            <a:cxnLst/>
            <a:rect r="r" b="b" t="t" l="l"/>
            <a:pathLst>
              <a:path h="8007145" w="12714201">
                <a:moveTo>
                  <a:pt x="0" y="0"/>
                </a:moveTo>
                <a:lnTo>
                  <a:pt x="12714200" y="0"/>
                </a:lnTo>
                <a:lnTo>
                  <a:pt x="12714200" y="8007145"/>
                </a:lnTo>
                <a:lnTo>
                  <a:pt x="0" y="800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51" t="-7249" r="-662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7159" y="504825"/>
            <a:ext cx="15713682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</a:rPr>
              <a:t>EVALUATION OF RECRUITMENT SOURCES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15001" y="1605149"/>
            <a:ext cx="12257998" cy="750589"/>
            <a:chOff x="0" y="0"/>
            <a:chExt cx="3228444" cy="197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28444" cy="197686"/>
            </a:xfrm>
            <a:custGeom>
              <a:avLst/>
              <a:gdLst/>
              <a:ahLst/>
              <a:cxnLst/>
              <a:rect r="r" b="b" t="t" l="l"/>
              <a:pathLst>
                <a:path h="197686" w="3228444">
                  <a:moveTo>
                    <a:pt x="0" y="0"/>
                  </a:moveTo>
                  <a:lnTo>
                    <a:pt x="3228444" y="0"/>
                  </a:lnTo>
                  <a:lnTo>
                    <a:pt x="3228444" y="197686"/>
                  </a:lnTo>
                  <a:lnTo>
                    <a:pt x="0" y="1976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3228444" cy="311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192"/>
                </a:lnSpc>
                <a:spcBef>
                  <a:spcPct val="0"/>
                </a:spcBef>
              </a:pPr>
              <a:r>
                <a:rPr lang="en-US" sz="2588">
                  <a:solidFill>
                    <a:srgbClr val="FFFFFF"/>
                  </a:solidFill>
                  <a:latin typeface="Poppins Light"/>
                </a:rPr>
                <a:t>Key Findings and Insights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37084" y="2355739"/>
            <a:ext cx="12771062" cy="7662637"/>
          </a:xfrm>
          <a:custGeom>
            <a:avLst/>
            <a:gdLst/>
            <a:ahLst/>
            <a:cxnLst/>
            <a:rect r="r" b="b" t="t" l="l"/>
            <a:pathLst>
              <a:path h="7662637" w="12771062">
                <a:moveTo>
                  <a:pt x="0" y="0"/>
                </a:moveTo>
                <a:lnTo>
                  <a:pt x="12771062" y="0"/>
                </a:lnTo>
                <a:lnTo>
                  <a:pt x="12771062" y="7662637"/>
                </a:lnTo>
                <a:lnTo>
                  <a:pt x="0" y="766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4618" y="665763"/>
            <a:ext cx="18118764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</a:rPr>
              <a:t>SALES PERFORMANCE BY RECRUITMENT SOURCE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236" y="2600808"/>
            <a:ext cx="5691531" cy="708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0"/>
              </a:lnSpc>
            </a:pPr>
            <a:r>
              <a:rPr lang="en-US" sz="4493">
                <a:solidFill>
                  <a:srgbClr val="000000"/>
                </a:solidFill>
                <a:latin typeface="Computer Says No"/>
              </a:rPr>
              <a:t>INSIGHTS:</a:t>
            </a:r>
          </a:p>
          <a:p>
            <a:pPr algn="l" marL="970076" indent="-485038" lvl="1">
              <a:lnSpc>
                <a:spcPts val="6290"/>
              </a:lnSpc>
              <a:buFont typeface="Arial"/>
              <a:buChar char="•"/>
            </a:pPr>
            <a:r>
              <a:rPr lang="en-US" sz="4493">
                <a:solidFill>
                  <a:srgbClr val="000000"/>
                </a:solidFill>
                <a:latin typeface="Computer Says No"/>
              </a:rPr>
              <a:t>APPLIED ONLINE: HIGHEST SALES NUMBERS (1.13)</a:t>
            </a:r>
          </a:p>
          <a:p>
            <a:pPr algn="l" marL="970076" indent="-485038" lvl="1">
              <a:lnSpc>
                <a:spcPts val="6290"/>
              </a:lnSpc>
              <a:buFont typeface="Arial"/>
              <a:buChar char="•"/>
            </a:pPr>
            <a:r>
              <a:rPr lang="en-US" sz="4493">
                <a:solidFill>
                  <a:srgbClr val="000000"/>
                </a:solidFill>
                <a:latin typeface="Computer Says No"/>
              </a:rPr>
              <a:t>CAMPUS: SLIGHTLY LOWER SALES PERFORMANCE (0.91)</a:t>
            </a:r>
          </a:p>
          <a:p>
            <a:pPr algn="l" marL="970076" indent="-485038" lvl="1">
              <a:lnSpc>
                <a:spcPts val="6290"/>
              </a:lnSpc>
              <a:buFont typeface="Arial"/>
              <a:buChar char="•"/>
            </a:pPr>
            <a:r>
              <a:rPr lang="en-US" sz="4493">
                <a:solidFill>
                  <a:srgbClr val="000000"/>
                </a:solidFill>
                <a:latin typeface="Computer Says No"/>
              </a:rPr>
              <a:t>REFERRAL: GOOD SALES PERFORMANCE (1.02)</a:t>
            </a:r>
          </a:p>
          <a:p>
            <a:pPr algn="l" marL="970076" indent="-485038" lvl="1">
              <a:lnSpc>
                <a:spcPts val="6290"/>
              </a:lnSpc>
              <a:buFont typeface="Arial"/>
              <a:buChar char="•"/>
            </a:pPr>
            <a:r>
              <a:rPr lang="en-US" sz="4493">
                <a:solidFill>
                  <a:srgbClr val="000000"/>
                </a:solidFill>
                <a:latin typeface="Computer Says No"/>
              </a:rPr>
              <a:t>SEARCH FIRM: LOWEST SALES PERFORMANCE (0.89)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15001" y="1529266"/>
            <a:ext cx="12257998" cy="750589"/>
            <a:chOff x="0" y="0"/>
            <a:chExt cx="3228444" cy="197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28444" cy="197686"/>
            </a:xfrm>
            <a:custGeom>
              <a:avLst/>
              <a:gdLst/>
              <a:ahLst/>
              <a:cxnLst/>
              <a:rect r="r" b="b" t="t" l="l"/>
              <a:pathLst>
                <a:path h="197686" w="3228444">
                  <a:moveTo>
                    <a:pt x="0" y="0"/>
                  </a:moveTo>
                  <a:lnTo>
                    <a:pt x="3228444" y="0"/>
                  </a:lnTo>
                  <a:lnTo>
                    <a:pt x="3228444" y="197686"/>
                  </a:lnTo>
                  <a:lnTo>
                    <a:pt x="0" y="1976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3228444" cy="311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192"/>
                </a:lnSpc>
                <a:spcBef>
                  <a:spcPct val="0"/>
                </a:spcBef>
              </a:pPr>
              <a:r>
                <a:rPr lang="en-US" sz="2588">
                  <a:solidFill>
                    <a:srgbClr val="FFFFFF"/>
                  </a:solidFill>
                  <a:latin typeface="Poppins Light"/>
                </a:rPr>
                <a:t>Understanding Employee Retention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20874" y="2279855"/>
            <a:ext cx="12767126" cy="8032719"/>
          </a:xfrm>
          <a:custGeom>
            <a:avLst/>
            <a:gdLst/>
            <a:ahLst/>
            <a:cxnLst/>
            <a:rect r="r" b="b" t="t" l="l"/>
            <a:pathLst>
              <a:path h="8032719" w="12767126">
                <a:moveTo>
                  <a:pt x="0" y="0"/>
                </a:moveTo>
                <a:lnTo>
                  <a:pt x="12767126" y="0"/>
                </a:lnTo>
                <a:lnTo>
                  <a:pt x="12767126" y="8032719"/>
                </a:lnTo>
                <a:lnTo>
                  <a:pt x="0" y="8032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43" t="0" r="-902" b="-131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8913" y="504825"/>
            <a:ext cx="17870175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</a:rPr>
              <a:t>ATTRITION RATES BY RECRUITMENT SOURCE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5046" y="3290473"/>
            <a:ext cx="4872038" cy="361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9"/>
              </a:lnSpc>
              <a:spcBef>
                <a:spcPct val="0"/>
              </a:spcBef>
            </a:pPr>
            <a:r>
              <a:rPr lang="en-US" sz="4092">
                <a:solidFill>
                  <a:srgbClr val="000000"/>
                </a:solidFill>
                <a:latin typeface="Computer Says No"/>
              </a:rPr>
              <a:t>RECRUITING_SOURCE  ATTRITION</a:t>
            </a:r>
          </a:p>
          <a:p>
            <a:pPr algn="ctr">
              <a:lnSpc>
                <a:spcPts val="5729"/>
              </a:lnSpc>
              <a:spcBef>
                <a:spcPct val="0"/>
              </a:spcBef>
            </a:pPr>
            <a:r>
              <a:rPr lang="en-US" sz="4092">
                <a:solidFill>
                  <a:srgbClr val="000000"/>
                </a:solidFill>
                <a:latin typeface="Computer Says No"/>
              </a:rPr>
              <a:t>0    APPLIED ONLINE   0.176119</a:t>
            </a:r>
          </a:p>
          <a:p>
            <a:pPr algn="ctr">
              <a:lnSpc>
                <a:spcPts val="5729"/>
              </a:lnSpc>
              <a:spcBef>
                <a:spcPct val="0"/>
              </a:spcBef>
            </a:pPr>
            <a:r>
              <a:rPr lang="en-US" sz="4092">
                <a:solidFill>
                  <a:srgbClr val="000000"/>
                </a:solidFill>
                <a:latin typeface="Computer Says No"/>
              </a:rPr>
              <a:t>1            CAMPUS   0.285714</a:t>
            </a:r>
          </a:p>
          <a:p>
            <a:pPr algn="ctr">
              <a:lnSpc>
                <a:spcPts val="5729"/>
              </a:lnSpc>
              <a:spcBef>
                <a:spcPct val="0"/>
              </a:spcBef>
            </a:pPr>
            <a:r>
              <a:rPr lang="en-US" sz="4092">
                <a:solidFill>
                  <a:srgbClr val="000000"/>
                </a:solidFill>
                <a:latin typeface="Computer Says No"/>
              </a:rPr>
              <a:t>2          REFERRAL   0.333333</a:t>
            </a:r>
          </a:p>
          <a:p>
            <a:pPr algn="ctr">
              <a:lnSpc>
                <a:spcPts val="5729"/>
              </a:lnSpc>
              <a:spcBef>
                <a:spcPct val="0"/>
              </a:spcBef>
            </a:pPr>
            <a:r>
              <a:rPr lang="en-US" sz="4092">
                <a:solidFill>
                  <a:srgbClr val="000000"/>
                </a:solidFill>
                <a:latin typeface="Computer Says No"/>
              </a:rPr>
              <a:t>3       SEARCH FIRM   0.500000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338080" y="5580204"/>
            <a:ext cx="10492957" cy="4826760"/>
          </a:xfrm>
          <a:custGeom>
            <a:avLst/>
            <a:gdLst/>
            <a:ahLst/>
            <a:cxnLst/>
            <a:rect r="r" b="b" t="t" l="l"/>
            <a:pathLst>
              <a:path h="4826760" w="10492957">
                <a:moveTo>
                  <a:pt x="0" y="0"/>
                </a:moveTo>
                <a:lnTo>
                  <a:pt x="10492957" y="0"/>
                </a:lnTo>
                <a:lnTo>
                  <a:pt x="10492957" y="4826760"/>
                </a:lnTo>
                <a:lnTo>
                  <a:pt x="0" y="482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332690" y="5690344"/>
            <a:ext cx="10492957" cy="4826760"/>
          </a:xfrm>
          <a:custGeom>
            <a:avLst/>
            <a:gdLst/>
            <a:ahLst/>
            <a:cxnLst/>
            <a:rect r="r" b="b" t="t" l="l"/>
            <a:pathLst>
              <a:path h="4826760" w="10492957">
                <a:moveTo>
                  <a:pt x="0" y="0"/>
                </a:moveTo>
                <a:lnTo>
                  <a:pt x="10492957" y="0"/>
                </a:lnTo>
                <a:lnTo>
                  <a:pt x="10492957" y="4826760"/>
                </a:lnTo>
                <a:lnTo>
                  <a:pt x="0" y="482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9809988" y="5580204"/>
            <a:ext cx="10492957" cy="4826760"/>
          </a:xfrm>
          <a:custGeom>
            <a:avLst/>
            <a:gdLst/>
            <a:ahLst/>
            <a:cxnLst/>
            <a:rect r="r" b="b" t="t" l="l"/>
            <a:pathLst>
              <a:path h="4826760" w="10492957">
                <a:moveTo>
                  <a:pt x="0" y="0"/>
                </a:moveTo>
                <a:lnTo>
                  <a:pt x="10492957" y="0"/>
                </a:lnTo>
                <a:lnTo>
                  <a:pt x="10492957" y="4826760"/>
                </a:lnTo>
                <a:lnTo>
                  <a:pt x="0" y="482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72226">
            <a:off x="-769537" y="6074699"/>
            <a:ext cx="2810484" cy="6367201"/>
          </a:xfrm>
          <a:custGeom>
            <a:avLst/>
            <a:gdLst/>
            <a:ahLst/>
            <a:cxnLst/>
            <a:rect r="r" b="b" t="t" l="l"/>
            <a:pathLst>
              <a:path h="6367201" w="2810484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55665" y="703129"/>
            <a:ext cx="10576671" cy="111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STRATEGIC RECOMMENDATIONS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517262" y="1445701"/>
            <a:ext cx="12257998" cy="750589"/>
            <a:chOff x="0" y="0"/>
            <a:chExt cx="3228444" cy="19768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28444" cy="197686"/>
            </a:xfrm>
            <a:custGeom>
              <a:avLst/>
              <a:gdLst/>
              <a:ahLst/>
              <a:cxnLst/>
              <a:rect r="r" b="b" t="t" l="l"/>
              <a:pathLst>
                <a:path h="197686" w="3228444">
                  <a:moveTo>
                    <a:pt x="0" y="0"/>
                  </a:moveTo>
                  <a:lnTo>
                    <a:pt x="3228444" y="0"/>
                  </a:lnTo>
                  <a:lnTo>
                    <a:pt x="3228444" y="197686"/>
                  </a:lnTo>
                  <a:lnTo>
                    <a:pt x="0" y="1976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3228444" cy="311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192"/>
                </a:lnSpc>
                <a:spcBef>
                  <a:spcPct val="0"/>
                </a:spcBef>
              </a:pPr>
              <a:r>
                <a:rPr lang="en-US" sz="2588">
                  <a:solidFill>
                    <a:srgbClr val="FFFFFF"/>
                  </a:solidFill>
                  <a:latin typeface="Poppins Light"/>
                </a:rPr>
                <a:t>Enhancing Recruitment Effectiveness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40771" y="3188302"/>
            <a:ext cx="5029787" cy="6104405"/>
            <a:chOff x="0" y="0"/>
            <a:chExt cx="6706382" cy="81392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432639" y="0"/>
              <a:ext cx="1841103" cy="2554132"/>
            </a:xfrm>
            <a:custGeom>
              <a:avLst/>
              <a:gdLst/>
              <a:ahLst/>
              <a:cxnLst/>
              <a:rect r="r" b="b" t="t" l="l"/>
              <a:pathLst>
                <a:path h="2554132" w="1841103">
                  <a:moveTo>
                    <a:pt x="0" y="0"/>
                  </a:moveTo>
                  <a:lnTo>
                    <a:pt x="1841104" y="0"/>
                  </a:lnTo>
                  <a:lnTo>
                    <a:pt x="1841104" y="2554132"/>
                  </a:lnTo>
                  <a:lnTo>
                    <a:pt x="0" y="2554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874946" y="3327508"/>
              <a:ext cx="4956489" cy="1101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38"/>
                </a:lnSpc>
                <a:spcBef>
                  <a:spcPct val="0"/>
                </a:spcBef>
              </a:pPr>
              <a:r>
                <a:rPr lang="en-US" sz="6997">
                  <a:solidFill>
                    <a:srgbClr val="BF78FE"/>
                  </a:solidFill>
                  <a:latin typeface="Computer Says No"/>
                </a:rPr>
                <a:t> 01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45202" y="5449467"/>
              <a:ext cx="6015977" cy="2689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83"/>
                </a:lnSpc>
              </a:pPr>
              <a:r>
                <a:rPr lang="en-US" sz="5911">
                  <a:solidFill>
                    <a:srgbClr val="E1D14E"/>
                  </a:solidFill>
                  <a:latin typeface="Dynamo Bold"/>
                </a:rPr>
                <a:t>ONLINE RECRUITMENT</a:t>
              </a:r>
            </a:p>
            <a:p>
              <a:pPr algn="ctr">
                <a:lnSpc>
                  <a:spcPts val="5083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092224"/>
              <a:ext cx="6706382" cy="12825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61"/>
                </a:lnSpc>
                <a:spcBef>
                  <a:spcPct val="0"/>
                </a:spcBef>
              </a:pPr>
              <a:r>
                <a:rPr lang="en-US" sz="5758">
                  <a:solidFill>
                    <a:srgbClr val="050E5D"/>
                  </a:solidFill>
                  <a:latin typeface="Dynamo Condensed Bold"/>
                </a:rPr>
                <a:t>INVEST IN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131368" y="3100966"/>
            <a:ext cx="5029787" cy="6739381"/>
            <a:chOff x="0" y="0"/>
            <a:chExt cx="6706382" cy="898584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2090920" y="0"/>
              <a:ext cx="2136957" cy="2554132"/>
            </a:xfrm>
            <a:custGeom>
              <a:avLst/>
              <a:gdLst/>
              <a:ahLst/>
              <a:cxnLst/>
              <a:rect r="r" b="b" t="t" l="l"/>
              <a:pathLst>
                <a:path h="2554132" w="2136957">
                  <a:moveTo>
                    <a:pt x="0" y="0"/>
                  </a:moveTo>
                  <a:lnTo>
                    <a:pt x="2136957" y="0"/>
                  </a:lnTo>
                  <a:lnTo>
                    <a:pt x="2136957" y="2554132"/>
                  </a:lnTo>
                  <a:lnTo>
                    <a:pt x="0" y="2554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681154" y="3327508"/>
              <a:ext cx="4956489" cy="1101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38"/>
                </a:lnSpc>
                <a:spcBef>
                  <a:spcPct val="0"/>
                </a:spcBef>
              </a:pPr>
              <a:r>
                <a:rPr lang="en-US" sz="6997">
                  <a:solidFill>
                    <a:srgbClr val="BF78FE"/>
                  </a:solidFill>
                  <a:latin typeface="Computer Says No"/>
                </a:rPr>
                <a:t>02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45202" y="5449467"/>
              <a:ext cx="6015977" cy="3536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83"/>
                </a:lnSpc>
              </a:pPr>
              <a:r>
                <a:rPr lang="en-US" sz="5911">
                  <a:solidFill>
                    <a:srgbClr val="E1D14E"/>
                  </a:solidFill>
                  <a:latin typeface="Dynamo Bold"/>
                </a:rPr>
                <a:t>CAMPUS AND REFERRAL HIRES</a:t>
              </a:r>
            </a:p>
            <a:p>
              <a:pPr algn="ctr">
                <a:lnSpc>
                  <a:spcPts val="5083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4092224"/>
              <a:ext cx="6706382" cy="12825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61"/>
                </a:lnSpc>
                <a:spcBef>
                  <a:spcPct val="0"/>
                </a:spcBef>
              </a:pPr>
              <a:r>
                <a:rPr lang="en-US" sz="5758">
                  <a:solidFill>
                    <a:srgbClr val="050E5D"/>
                  </a:solidFill>
                  <a:latin typeface="Dynamo Condensed Bold"/>
                </a:rPr>
                <a:t>SUPPORT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440060" y="3100966"/>
            <a:ext cx="5029787" cy="6279078"/>
            <a:chOff x="0" y="0"/>
            <a:chExt cx="6706382" cy="837210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2503914" y="0"/>
              <a:ext cx="2201753" cy="2787029"/>
            </a:xfrm>
            <a:custGeom>
              <a:avLst/>
              <a:gdLst/>
              <a:ahLst/>
              <a:cxnLst/>
              <a:rect r="r" b="b" t="t" l="l"/>
              <a:pathLst>
                <a:path h="2787029" w="2201753">
                  <a:moveTo>
                    <a:pt x="0" y="0"/>
                  </a:moveTo>
                  <a:lnTo>
                    <a:pt x="2201753" y="0"/>
                  </a:lnTo>
                  <a:lnTo>
                    <a:pt x="2201753" y="2787029"/>
                  </a:lnTo>
                  <a:lnTo>
                    <a:pt x="0" y="2787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874946" y="3560405"/>
              <a:ext cx="4956489" cy="1101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38"/>
                </a:lnSpc>
                <a:spcBef>
                  <a:spcPct val="0"/>
                </a:spcBef>
              </a:pPr>
              <a:r>
                <a:rPr lang="en-US" sz="6997">
                  <a:solidFill>
                    <a:srgbClr val="BF78FE"/>
                  </a:solidFill>
                  <a:latin typeface="Computer Says No"/>
                </a:rPr>
                <a:t>03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45202" y="5682364"/>
              <a:ext cx="6015977" cy="2689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83"/>
                </a:lnSpc>
              </a:pPr>
              <a:r>
                <a:rPr lang="en-US" sz="5911">
                  <a:solidFill>
                    <a:srgbClr val="E1D14E"/>
                  </a:solidFill>
                  <a:latin typeface="Dynamo Bold"/>
                </a:rPr>
                <a:t>SEARCH FIRM STRATEGIES</a:t>
              </a:r>
            </a:p>
            <a:p>
              <a:pPr algn="ctr">
                <a:lnSpc>
                  <a:spcPts val="5083"/>
                </a:lnSpc>
              </a:pP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4325121"/>
              <a:ext cx="6706382" cy="12825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61"/>
                </a:lnSpc>
                <a:spcBef>
                  <a:spcPct val="0"/>
                </a:spcBef>
              </a:pPr>
              <a:r>
                <a:rPr lang="en-US" sz="5758">
                  <a:solidFill>
                    <a:srgbClr val="050E5D"/>
                  </a:solidFill>
                  <a:latin typeface="Dynamo Condensed Bold"/>
                </a:rPr>
                <a:t>REVIEW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7283" y="1737675"/>
            <a:ext cx="11613435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FINAL CONCLUSIONS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4412617" y="5774369"/>
            <a:ext cx="11130264" cy="8435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525894" y="3834856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25894" y="6554525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469183" y="2656295"/>
            <a:ext cx="12257998" cy="750589"/>
            <a:chOff x="0" y="0"/>
            <a:chExt cx="3228444" cy="1976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28444" cy="197686"/>
            </a:xfrm>
            <a:custGeom>
              <a:avLst/>
              <a:gdLst/>
              <a:ahLst/>
              <a:cxnLst/>
              <a:rect r="r" b="b" t="t" l="l"/>
              <a:pathLst>
                <a:path h="197686" w="3228444">
                  <a:moveTo>
                    <a:pt x="0" y="0"/>
                  </a:moveTo>
                  <a:lnTo>
                    <a:pt x="3228444" y="0"/>
                  </a:lnTo>
                  <a:lnTo>
                    <a:pt x="3228444" y="197686"/>
                  </a:lnTo>
                  <a:lnTo>
                    <a:pt x="0" y="1976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14300"/>
              <a:ext cx="3228444" cy="311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192"/>
                </a:lnSpc>
                <a:spcBef>
                  <a:spcPct val="0"/>
                </a:spcBef>
              </a:pPr>
              <a:r>
                <a:rPr lang="en-US" sz="2588">
                  <a:solidFill>
                    <a:srgbClr val="FFFFFF"/>
                  </a:solidFill>
                  <a:latin typeface="Poppins Light"/>
                </a:rPr>
                <a:t>Identifying the Optimal Recruitment Source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742828" y="3727207"/>
            <a:ext cx="10469841" cy="138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8"/>
              </a:lnSpc>
            </a:pPr>
            <a:r>
              <a:rPr lang="en-US" sz="3381">
                <a:solidFill>
                  <a:srgbClr val="FFFFFF"/>
                </a:solidFill>
                <a:latin typeface="Poppins Light"/>
              </a:rPr>
              <a:t>Applied Online: Optimal source with low attrition and high sales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12498" y="4111734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12498" y="6831403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42828" y="6423175"/>
            <a:ext cx="10469841" cy="2077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8"/>
              </a:lnSpc>
            </a:pPr>
            <a:r>
              <a:rPr lang="en-US" sz="3381">
                <a:solidFill>
                  <a:srgbClr val="FFFFFF"/>
                </a:solidFill>
                <a:latin typeface="Poppins Light"/>
              </a:rPr>
              <a:t>Strategic Takeaways: Enhance online recruitment, improve other sources</a:t>
            </a:r>
          </a:p>
          <a:p>
            <a:pPr algn="l">
              <a:lnSpc>
                <a:spcPts val="547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21436" y="913124"/>
            <a:ext cx="11663271" cy="114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</a:rPr>
              <a:t>NEXT STEPS AND ACTION PLAN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839740" y="-3756508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542570" y="458788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66690" y="3483594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46894" y="3416428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25631" y="3483594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70437" y="4231246"/>
            <a:ext cx="1305836" cy="118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11085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52062" y="4166431"/>
            <a:ext cx="1305836" cy="118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11085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29378" y="4233597"/>
            <a:ext cx="1305836" cy="118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11085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0722851" y="4564071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6944114" y="4496905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4001844" y="5863502"/>
            <a:ext cx="3483734" cy="2482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3"/>
              </a:lnSpc>
            </a:pPr>
            <a:r>
              <a:rPr lang="en-US" sz="2551">
                <a:solidFill>
                  <a:srgbClr val="FFFFFF"/>
                </a:solidFill>
                <a:latin typeface="Poppins Light"/>
              </a:rPr>
              <a:t>Implementation Plan: Outline steps for implementing recommendations</a:t>
            </a:r>
          </a:p>
          <a:p>
            <a:pPr algn="ctr">
              <a:lnSpc>
                <a:spcPts val="2999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3524072" y="2055024"/>
            <a:ext cx="12257998" cy="750589"/>
            <a:chOff x="0" y="0"/>
            <a:chExt cx="3228444" cy="19768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28444" cy="197686"/>
            </a:xfrm>
            <a:custGeom>
              <a:avLst/>
              <a:gdLst/>
              <a:ahLst/>
              <a:cxnLst/>
              <a:rect r="r" b="b" t="t" l="l"/>
              <a:pathLst>
                <a:path h="197686" w="3228444">
                  <a:moveTo>
                    <a:pt x="0" y="0"/>
                  </a:moveTo>
                  <a:lnTo>
                    <a:pt x="3228444" y="0"/>
                  </a:lnTo>
                  <a:lnTo>
                    <a:pt x="3228444" y="197686"/>
                  </a:lnTo>
                  <a:lnTo>
                    <a:pt x="0" y="1976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14300"/>
              <a:ext cx="3228444" cy="311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192"/>
                </a:lnSpc>
                <a:spcBef>
                  <a:spcPct val="0"/>
                </a:spcBef>
              </a:pPr>
              <a:r>
                <a:rPr lang="en-US" sz="2588">
                  <a:solidFill>
                    <a:srgbClr val="FFFFFF"/>
                  </a:solidFill>
                  <a:latin typeface="Poppins Light"/>
                </a:rPr>
                <a:t>Implementing Recommendations for Success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740429" y="5863502"/>
            <a:ext cx="3483734" cy="2482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3"/>
              </a:lnSpc>
            </a:pPr>
            <a:r>
              <a:rPr lang="en-US" sz="2551">
                <a:solidFill>
                  <a:srgbClr val="FFFFFF"/>
                </a:solidFill>
                <a:latin typeface="Poppins Light"/>
              </a:rPr>
              <a:t>Future Research: Identify areas for further analysis and improvement</a:t>
            </a:r>
          </a:p>
          <a:p>
            <a:pPr algn="ctr">
              <a:lnSpc>
                <a:spcPts val="299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963113" y="5863502"/>
            <a:ext cx="3483734" cy="2482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3"/>
              </a:lnSpc>
            </a:pPr>
            <a:r>
              <a:rPr lang="en-US" sz="2551">
                <a:solidFill>
                  <a:srgbClr val="FFFFFF"/>
                </a:solidFill>
                <a:latin typeface="Poppins Light"/>
              </a:rPr>
              <a:t>Monitoring and Evaluation: Establish metrics for tracking success</a:t>
            </a:r>
          </a:p>
          <a:p>
            <a:pPr algn="ctr">
              <a:lnSpc>
                <a:spcPts val="29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9445194" y="7198649"/>
            <a:ext cx="19050" cy="30882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426144" y="-2347913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08092" y="-358876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95996" y="698925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335179"/>
            <a:ext cx="5468173" cy="4114800"/>
          </a:xfrm>
          <a:custGeom>
            <a:avLst/>
            <a:gdLst/>
            <a:ahLst/>
            <a:cxnLst/>
            <a:rect r="r" b="b" t="t" l="l"/>
            <a:pathLst>
              <a:path h="4114800" w="5468173">
                <a:moveTo>
                  <a:pt x="0" y="0"/>
                </a:moveTo>
                <a:lnTo>
                  <a:pt x="5468173" y="0"/>
                </a:lnTo>
                <a:lnTo>
                  <a:pt x="54681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53581" y="0"/>
            <a:ext cx="5317997" cy="4114800"/>
          </a:xfrm>
          <a:custGeom>
            <a:avLst/>
            <a:gdLst/>
            <a:ahLst/>
            <a:cxnLst/>
            <a:rect r="r" b="b" t="t" l="l"/>
            <a:pathLst>
              <a:path h="4114800" w="5317997">
                <a:moveTo>
                  <a:pt x="0" y="0"/>
                </a:moveTo>
                <a:lnTo>
                  <a:pt x="5317996" y="0"/>
                </a:lnTo>
                <a:lnTo>
                  <a:pt x="5317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98708" y="2797720"/>
            <a:ext cx="6254873" cy="5222819"/>
          </a:xfrm>
          <a:custGeom>
            <a:avLst/>
            <a:gdLst/>
            <a:ahLst/>
            <a:cxnLst/>
            <a:rect r="r" b="b" t="t" l="l"/>
            <a:pathLst>
              <a:path h="5222819" w="6254873">
                <a:moveTo>
                  <a:pt x="0" y="0"/>
                </a:moveTo>
                <a:lnTo>
                  <a:pt x="6254873" y="0"/>
                </a:lnTo>
                <a:lnTo>
                  <a:pt x="6254873" y="5222819"/>
                </a:lnTo>
                <a:lnTo>
                  <a:pt x="0" y="52228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53581" y="5708104"/>
            <a:ext cx="7002761" cy="7100392"/>
          </a:xfrm>
          <a:custGeom>
            <a:avLst/>
            <a:gdLst/>
            <a:ahLst/>
            <a:cxnLst/>
            <a:rect r="r" b="b" t="t" l="l"/>
            <a:pathLst>
              <a:path h="7100392" w="7002761">
                <a:moveTo>
                  <a:pt x="0" y="0"/>
                </a:moveTo>
                <a:lnTo>
                  <a:pt x="7002761" y="0"/>
                </a:lnTo>
                <a:lnTo>
                  <a:pt x="7002761" y="7100392"/>
                </a:lnTo>
                <a:lnTo>
                  <a:pt x="0" y="71003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00296" y="-187960"/>
            <a:ext cx="7747874" cy="323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66"/>
              </a:lnSpc>
            </a:pPr>
            <a:r>
              <a:rPr lang="en-US" sz="18833">
                <a:solidFill>
                  <a:srgbClr val="6866E1"/>
                </a:solidFill>
                <a:latin typeface="Computer Says No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DAGE8eqtH40</dc:identifier>
  <dcterms:modified xsi:type="dcterms:W3CDTF">2011-08-01T06:04:30Z</dcterms:modified>
  <cp:revision>1</cp:revision>
  <dc:title>Optimizing Recruitment Strategies for Tech Startups</dc:title>
</cp:coreProperties>
</file>